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2" r:id="rId4"/>
    <p:sldId id="268" r:id="rId5"/>
    <p:sldId id="264" r:id="rId6"/>
    <p:sldId id="270" r:id="rId7"/>
    <p:sldId id="259" r:id="rId8"/>
    <p:sldId id="258" r:id="rId9"/>
    <p:sldId id="260" r:id="rId10"/>
    <p:sldId id="269" r:id="rId11"/>
    <p:sldId id="261" r:id="rId12"/>
    <p:sldId id="263" r:id="rId13"/>
    <p:sldId id="267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BC8300-F24C-4532-9461-92AE32877D39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78C436-0723-4202-8AC7-56813E548F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More economic friendly</a:t>
          </a:r>
        </a:p>
      </dgm:t>
    </dgm:pt>
    <dgm:pt modelId="{63685A76-5B1F-4743-8A10-3D823F8C7B9E}" type="parTrans" cxnId="{119CB572-4D32-4816-ABE2-41F10DD9DD82}">
      <dgm:prSet/>
      <dgm:spPr/>
      <dgm:t>
        <a:bodyPr/>
        <a:lstStyle/>
        <a:p>
          <a:endParaRPr lang="en-US"/>
        </a:p>
      </dgm:t>
    </dgm:pt>
    <dgm:pt modelId="{E4B5AA6A-C755-4648-A885-106F5346B24E}" type="sibTrans" cxnId="{119CB572-4D32-4816-ABE2-41F10DD9DD82}">
      <dgm:prSet/>
      <dgm:spPr/>
      <dgm:t>
        <a:bodyPr/>
        <a:lstStyle/>
        <a:p>
          <a:endParaRPr lang="en-US"/>
        </a:p>
      </dgm:t>
    </dgm:pt>
    <dgm:pt modelId="{5A71573F-1F85-4CBD-B2A0-C8A42A80A39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Quicker time to implement (quick build)</a:t>
          </a:r>
        </a:p>
      </dgm:t>
    </dgm:pt>
    <dgm:pt modelId="{85A51F74-08A5-4041-8A20-E75B5C5C4641}" type="parTrans" cxnId="{E9F659BE-39FE-41A2-A050-9EC24502FD63}">
      <dgm:prSet/>
      <dgm:spPr/>
      <dgm:t>
        <a:bodyPr/>
        <a:lstStyle/>
        <a:p>
          <a:endParaRPr lang="en-US"/>
        </a:p>
      </dgm:t>
    </dgm:pt>
    <dgm:pt modelId="{C93854FF-FE01-4F94-8F27-C17674FFBEAD}" type="sibTrans" cxnId="{E9F659BE-39FE-41A2-A050-9EC24502FD63}">
      <dgm:prSet/>
      <dgm:spPr/>
      <dgm:t>
        <a:bodyPr/>
        <a:lstStyle/>
        <a:p>
          <a:endParaRPr lang="en-US"/>
        </a:p>
      </dgm:t>
    </dgm:pt>
    <dgm:pt modelId="{C09BC839-1847-418E-A53C-7532A1AFF23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Easy to take off/remove</a:t>
          </a:r>
        </a:p>
      </dgm:t>
    </dgm:pt>
    <dgm:pt modelId="{D2679D5D-8CD4-4DD1-83D1-5814971AB208}" type="parTrans" cxnId="{E54FFABF-05DA-4630-BFEA-90B6F1B68CC8}">
      <dgm:prSet/>
      <dgm:spPr/>
      <dgm:t>
        <a:bodyPr/>
        <a:lstStyle/>
        <a:p>
          <a:endParaRPr lang="en-US"/>
        </a:p>
      </dgm:t>
    </dgm:pt>
    <dgm:pt modelId="{FF49C38E-83E7-4EED-8FA0-E4C9B8423307}" type="sibTrans" cxnId="{E54FFABF-05DA-4630-BFEA-90B6F1B68CC8}">
      <dgm:prSet/>
      <dgm:spPr/>
      <dgm:t>
        <a:bodyPr/>
        <a:lstStyle/>
        <a:p>
          <a:endParaRPr lang="en-US"/>
        </a:p>
      </dgm:t>
    </dgm:pt>
    <dgm:pt modelId="{DF7DAA27-BA52-46A5-908A-403F030CB023}" type="pres">
      <dgm:prSet presAssocID="{06BC8300-F24C-4532-9461-92AE32877D39}" presName="root" presStyleCnt="0">
        <dgm:presLayoutVars>
          <dgm:dir/>
          <dgm:resizeHandles val="exact"/>
        </dgm:presLayoutVars>
      </dgm:prSet>
      <dgm:spPr/>
    </dgm:pt>
    <dgm:pt modelId="{8ECAF2AA-36B6-4580-84EB-DD33E0197618}" type="pres">
      <dgm:prSet presAssocID="{DD78C436-0723-4202-8AC7-56813E548F57}" presName="compNode" presStyleCnt="0"/>
      <dgm:spPr/>
    </dgm:pt>
    <dgm:pt modelId="{9672485D-8CD2-4B74-8786-70912788B485}" type="pres">
      <dgm:prSet presAssocID="{DD78C436-0723-4202-8AC7-56813E548F57}" presName="iconRect" presStyleLbl="node1" presStyleIdx="0" presStyleCnt="3" custScaleX="222222" custScaleY="20160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6A282EF1-C312-4096-9F0B-E182F7AFD619}" type="pres">
      <dgm:prSet presAssocID="{DD78C436-0723-4202-8AC7-56813E548F57}" presName="spaceRect" presStyleCnt="0"/>
      <dgm:spPr/>
    </dgm:pt>
    <dgm:pt modelId="{82E6AE71-8F74-4312-99BA-0EC4D3B96333}" type="pres">
      <dgm:prSet presAssocID="{DD78C436-0723-4202-8AC7-56813E548F57}" presName="textRect" presStyleLbl="revTx" presStyleIdx="0" presStyleCnt="3" custScaleX="100000">
        <dgm:presLayoutVars>
          <dgm:chMax val="1"/>
          <dgm:chPref val="1"/>
        </dgm:presLayoutVars>
      </dgm:prSet>
      <dgm:spPr/>
    </dgm:pt>
    <dgm:pt modelId="{47B40425-5954-4C20-B9DE-28BAC9CFFAC0}" type="pres">
      <dgm:prSet presAssocID="{E4B5AA6A-C755-4648-A885-106F5346B24E}" presName="sibTrans" presStyleCnt="0"/>
      <dgm:spPr/>
    </dgm:pt>
    <dgm:pt modelId="{2856DF28-021D-49EE-990F-3DC08D549FDE}" type="pres">
      <dgm:prSet presAssocID="{5A71573F-1F85-4CBD-B2A0-C8A42A80A39E}" presName="compNode" presStyleCnt="0"/>
      <dgm:spPr/>
    </dgm:pt>
    <dgm:pt modelId="{9E85A1C4-D938-48F2-BDAD-FBACBC8870C8}" type="pres">
      <dgm:prSet presAssocID="{5A71573F-1F85-4CBD-B2A0-C8A42A80A39E}" presName="iconRect" presStyleLbl="node1" presStyleIdx="1" presStyleCnt="3" custScaleX="267022" custScaleY="166588" custLinFactNeighborX="18995" custLinFactNeighborY="18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7347F572-276A-44D5-ABA6-033686EA5DDB}" type="pres">
      <dgm:prSet presAssocID="{5A71573F-1F85-4CBD-B2A0-C8A42A80A39E}" presName="spaceRect" presStyleCnt="0"/>
      <dgm:spPr/>
    </dgm:pt>
    <dgm:pt modelId="{59E4D306-27B1-4D3E-A42F-A0C2B23B1DCE}" type="pres">
      <dgm:prSet presAssocID="{5A71573F-1F85-4CBD-B2A0-C8A42A80A39E}" presName="textRect" presStyleLbl="revTx" presStyleIdx="1" presStyleCnt="3" custLinFactNeighborX="8548" custLinFactNeighborY="2985">
        <dgm:presLayoutVars>
          <dgm:chMax val="1"/>
          <dgm:chPref val="1"/>
        </dgm:presLayoutVars>
      </dgm:prSet>
      <dgm:spPr/>
    </dgm:pt>
    <dgm:pt modelId="{BC1208A5-262A-4EAC-A78F-92C63047DAFF}" type="pres">
      <dgm:prSet presAssocID="{C93854FF-FE01-4F94-8F27-C17674FFBEAD}" presName="sibTrans" presStyleCnt="0"/>
      <dgm:spPr/>
    </dgm:pt>
    <dgm:pt modelId="{EC5D3434-E558-4EFF-9354-CCAE376ABEB8}" type="pres">
      <dgm:prSet presAssocID="{C09BC839-1847-418E-A53C-7532A1AFF23C}" presName="compNode" presStyleCnt="0"/>
      <dgm:spPr/>
    </dgm:pt>
    <dgm:pt modelId="{6A05C632-D156-4763-8B44-D796A49960C2}" type="pres">
      <dgm:prSet presAssocID="{C09BC839-1847-418E-A53C-7532A1AFF23C}" presName="iconRect" presStyleLbl="node1" presStyleIdx="2" presStyleCnt="3" custScaleX="192223" custScaleY="17031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700D8E55-A541-4A0B-8995-46158227716C}" type="pres">
      <dgm:prSet presAssocID="{C09BC839-1847-418E-A53C-7532A1AFF23C}" presName="spaceRect" presStyleCnt="0"/>
      <dgm:spPr/>
    </dgm:pt>
    <dgm:pt modelId="{84D72104-98D3-48C0-B553-4E5D9C53C673}" type="pres">
      <dgm:prSet presAssocID="{C09BC839-1847-418E-A53C-7532A1AFF23C}" presName="textRect" presStyleLbl="revTx" presStyleIdx="2" presStyleCnt="3" custScaleX="126219" custLinFactNeighborX="1533" custLinFactNeighborY="16567">
        <dgm:presLayoutVars>
          <dgm:chMax val="1"/>
          <dgm:chPref val="1"/>
        </dgm:presLayoutVars>
      </dgm:prSet>
      <dgm:spPr/>
    </dgm:pt>
  </dgm:ptLst>
  <dgm:cxnLst>
    <dgm:cxn modelId="{68073F28-D065-4C88-A881-01D209B2F300}" type="presOf" srcId="{06BC8300-F24C-4532-9461-92AE32877D39}" destId="{DF7DAA27-BA52-46A5-908A-403F030CB023}" srcOrd="0" destOrd="0" presId="urn:microsoft.com/office/officeart/2018/2/layout/IconLabelList"/>
    <dgm:cxn modelId="{E8A4B22F-EA2A-475E-8A45-A91878AB7B9B}" type="presOf" srcId="{DD78C436-0723-4202-8AC7-56813E548F57}" destId="{82E6AE71-8F74-4312-99BA-0EC4D3B96333}" srcOrd="0" destOrd="0" presId="urn:microsoft.com/office/officeart/2018/2/layout/IconLabelList"/>
    <dgm:cxn modelId="{119CB572-4D32-4816-ABE2-41F10DD9DD82}" srcId="{06BC8300-F24C-4532-9461-92AE32877D39}" destId="{DD78C436-0723-4202-8AC7-56813E548F57}" srcOrd="0" destOrd="0" parTransId="{63685A76-5B1F-4743-8A10-3D823F8C7B9E}" sibTransId="{E4B5AA6A-C755-4648-A885-106F5346B24E}"/>
    <dgm:cxn modelId="{E9F659BE-39FE-41A2-A050-9EC24502FD63}" srcId="{06BC8300-F24C-4532-9461-92AE32877D39}" destId="{5A71573F-1F85-4CBD-B2A0-C8A42A80A39E}" srcOrd="1" destOrd="0" parTransId="{85A51F74-08A5-4041-8A20-E75B5C5C4641}" sibTransId="{C93854FF-FE01-4F94-8F27-C17674FFBEAD}"/>
    <dgm:cxn modelId="{E54FFABF-05DA-4630-BFEA-90B6F1B68CC8}" srcId="{06BC8300-F24C-4532-9461-92AE32877D39}" destId="{C09BC839-1847-418E-A53C-7532A1AFF23C}" srcOrd="2" destOrd="0" parTransId="{D2679D5D-8CD4-4DD1-83D1-5814971AB208}" sibTransId="{FF49C38E-83E7-4EED-8FA0-E4C9B8423307}"/>
    <dgm:cxn modelId="{0A45AFCC-C5A9-4AF9-BDCA-3F78E44A614E}" type="presOf" srcId="{5A71573F-1F85-4CBD-B2A0-C8A42A80A39E}" destId="{59E4D306-27B1-4D3E-A42F-A0C2B23B1DCE}" srcOrd="0" destOrd="0" presId="urn:microsoft.com/office/officeart/2018/2/layout/IconLabelList"/>
    <dgm:cxn modelId="{C19ED3CD-A2FF-4813-B124-6AE930F10928}" type="presOf" srcId="{C09BC839-1847-418E-A53C-7532A1AFF23C}" destId="{84D72104-98D3-48C0-B553-4E5D9C53C673}" srcOrd="0" destOrd="0" presId="urn:microsoft.com/office/officeart/2018/2/layout/IconLabelList"/>
    <dgm:cxn modelId="{0D5D1B37-FAA0-46F8-BC80-4C798954DE37}" type="presParOf" srcId="{DF7DAA27-BA52-46A5-908A-403F030CB023}" destId="{8ECAF2AA-36B6-4580-84EB-DD33E0197618}" srcOrd="0" destOrd="0" presId="urn:microsoft.com/office/officeart/2018/2/layout/IconLabelList"/>
    <dgm:cxn modelId="{8C3D10CD-CF92-40BA-9605-F0CEAFD2AE32}" type="presParOf" srcId="{8ECAF2AA-36B6-4580-84EB-DD33E0197618}" destId="{9672485D-8CD2-4B74-8786-70912788B485}" srcOrd="0" destOrd="0" presId="urn:microsoft.com/office/officeart/2018/2/layout/IconLabelList"/>
    <dgm:cxn modelId="{773DEF27-5DD9-4141-9D22-BF9861DFA371}" type="presParOf" srcId="{8ECAF2AA-36B6-4580-84EB-DD33E0197618}" destId="{6A282EF1-C312-4096-9F0B-E182F7AFD619}" srcOrd="1" destOrd="0" presId="urn:microsoft.com/office/officeart/2018/2/layout/IconLabelList"/>
    <dgm:cxn modelId="{299A5DC2-CAE6-42DF-B805-06CF44952AC0}" type="presParOf" srcId="{8ECAF2AA-36B6-4580-84EB-DD33E0197618}" destId="{82E6AE71-8F74-4312-99BA-0EC4D3B96333}" srcOrd="2" destOrd="0" presId="urn:microsoft.com/office/officeart/2018/2/layout/IconLabelList"/>
    <dgm:cxn modelId="{3151D432-5C86-4805-A5D6-F0D6A9C55A82}" type="presParOf" srcId="{DF7DAA27-BA52-46A5-908A-403F030CB023}" destId="{47B40425-5954-4C20-B9DE-28BAC9CFFAC0}" srcOrd="1" destOrd="0" presId="urn:microsoft.com/office/officeart/2018/2/layout/IconLabelList"/>
    <dgm:cxn modelId="{C1E7C0FA-99B7-4754-8F3E-0837DB15ACFF}" type="presParOf" srcId="{DF7DAA27-BA52-46A5-908A-403F030CB023}" destId="{2856DF28-021D-49EE-990F-3DC08D549FDE}" srcOrd="2" destOrd="0" presId="urn:microsoft.com/office/officeart/2018/2/layout/IconLabelList"/>
    <dgm:cxn modelId="{CCD75ADA-C3B3-4ADD-A411-382394BC94CE}" type="presParOf" srcId="{2856DF28-021D-49EE-990F-3DC08D549FDE}" destId="{9E85A1C4-D938-48F2-BDAD-FBACBC8870C8}" srcOrd="0" destOrd="0" presId="urn:microsoft.com/office/officeart/2018/2/layout/IconLabelList"/>
    <dgm:cxn modelId="{8B7E63F0-A791-48F3-AE3B-7DA797F27015}" type="presParOf" srcId="{2856DF28-021D-49EE-990F-3DC08D549FDE}" destId="{7347F572-276A-44D5-ABA6-033686EA5DDB}" srcOrd="1" destOrd="0" presId="urn:microsoft.com/office/officeart/2018/2/layout/IconLabelList"/>
    <dgm:cxn modelId="{FEAF1DE0-EF0F-49E2-978B-BFBFB056C0A2}" type="presParOf" srcId="{2856DF28-021D-49EE-990F-3DC08D549FDE}" destId="{59E4D306-27B1-4D3E-A42F-A0C2B23B1DCE}" srcOrd="2" destOrd="0" presId="urn:microsoft.com/office/officeart/2018/2/layout/IconLabelList"/>
    <dgm:cxn modelId="{2E641A3E-DCF1-4929-89AC-6274B949CC06}" type="presParOf" srcId="{DF7DAA27-BA52-46A5-908A-403F030CB023}" destId="{BC1208A5-262A-4EAC-A78F-92C63047DAFF}" srcOrd="3" destOrd="0" presId="urn:microsoft.com/office/officeart/2018/2/layout/IconLabelList"/>
    <dgm:cxn modelId="{B06CF626-4A2D-4ED2-B062-C21DCA8CAD0C}" type="presParOf" srcId="{DF7DAA27-BA52-46A5-908A-403F030CB023}" destId="{EC5D3434-E558-4EFF-9354-CCAE376ABEB8}" srcOrd="4" destOrd="0" presId="urn:microsoft.com/office/officeart/2018/2/layout/IconLabelList"/>
    <dgm:cxn modelId="{9B97C050-9F0E-4B55-AF7E-0AE5938F8BBB}" type="presParOf" srcId="{EC5D3434-E558-4EFF-9354-CCAE376ABEB8}" destId="{6A05C632-D156-4763-8B44-D796A49960C2}" srcOrd="0" destOrd="0" presId="urn:microsoft.com/office/officeart/2018/2/layout/IconLabelList"/>
    <dgm:cxn modelId="{F2370E9E-814E-47D6-A6F1-A2E24A0E50C5}" type="presParOf" srcId="{EC5D3434-E558-4EFF-9354-CCAE376ABEB8}" destId="{700D8E55-A541-4A0B-8995-46158227716C}" srcOrd="1" destOrd="0" presId="urn:microsoft.com/office/officeart/2018/2/layout/IconLabelList"/>
    <dgm:cxn modelId="{99874D10-5183-4B3E-9289-65D34C072006}" type="presParOf" srcId="{EC5D3434-E558-4EFF-9354-CCAE376ABEB8}" destId="{84D72104-98D3-48C0-B553-4E5D9C53C67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2485D-8CD2-4B74-8786-70912788B485}">
      <dsp:nvSpPr>
        <dsp:cNvPr id="0" name=""/>
        <dsp:cNvSpPr/>
      </dsp:nvSpPr>
      <dsp:spPr>
        <a:xfrm>
          <a:off x="1239" y="1067067"/>
          <a:ext cx="1469529" cy="13332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E6AE71-8F74-4312-99BA-0EC4D3B96333}">
      <dsp:nvSpPr>
        <dsp:cNvPr id="0" name=""/>
        <dsp:cNvSpPr/>
      </dsp:nvSpPr>
      <dsp:spPr>
        <a:xfrm>
          <a:off x="1238" y="2308748"/>
          <a:ext cx="1469531" cy="698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More economic friendly</a:t>
          </a:r>
        </a:p>
      </dsp:txBody>
      <dsp:txXfrm>
        <a:off x="1238" y="2308748"/>
        <a:ext cx="1469531" cy="698027"/>
      </dsp:txXfrm>
    </dsp:sp>
    <dsp:sp modelId="{9E85A1C4-D938-48F2-BDAD-FBACBC8870C8}">
      <dsp:nvSpPr>
        <dsp:cNvPr id="0" name=""/>
        <dsp:cNvSpPr/>
      </dsp:nvSpPr>
      <dsp:spPr>
        <a:xfrm>
          <a:off x="1853549" y="1136866"/>
          <a:ext cx="1765787" cy="11016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4D306-27B1-4D3E-A42F-A0C2B23B1DCE}">
      <dsp:nvSpPr>
        <dsp:cNvPr id="0" name=""/>
        <dsp:cNvSpPr/>
      </dsp:nvSpPr>
      <dsp:spPr>
        <a:xfrm>
          <a:off x="2001681" y="2271688"/>
          <a:ext cx="1469531" cy="698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Quicker time to implement (quick build)</a:t>
          </a:r>
        </a:p>
      </dsp:txBody>
      <dsp:txXfrm>
        <a:off x="2001681" y="2271688"/>
        <a:ext cx="1469531" cy="698027"/>
      </dsp:txXfrm>
    </dsp:sp>
    <dsp:sp modelId="{6A05C632-D156-4763-8B44-D796A49960C2}">
      <dsp:nvSpPr>
        <dsp:cNvPr id="0" name=""/>
        <dsp:cNvSpPr/>
      </dsp:nvSpPr>
      <dsp:spPr>
        <a:xfrm>
          <a:off x="4042731" y="1118795"/>
          <a:ext cx="1271149" cy="11263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D72104-98D3-48C0-B553-4E5D9C53C673}">
      <dsp:nvSpPr>
        <dsp:cNvPr id="0" name=""/>
        <dsp:cNvSpPr/>
      </dsp:nvSpPr>
      <dsp:spPr>
        <a:xfrm>
          <a:off x="3752131" y="2372662"/>
          <a:ext cx="1854827" cy="698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Easy to take off/remove</a:t>
          </a:r>
        </a:p>
      </dsp:txBody>
      <dsp:txXfrm>
        <a:off x="3752131" y="2372662"/>
        <a:ext cx="1854827" cy="698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C0B72D-052C-49A0-AF32-6BE62D2AE37E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F724A0-AA6F-457D-8C34-0A4BAAE35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4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724A0-AA6F-457D-8C34-0A4BAAE357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02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3ABEF-5F9B-B02E-AF6F-8A6918E06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8EC021-4ADC-11F7-00FB-DCC18A2F9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A01CC-54CF-FED9-E499-6DE1A5E61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79542-9260-40F6-9FBD-C42857C20B15}" type="datetime1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17553-E8A7-FE6D-65B5-6A3BCA2C0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931DF-942A-BF97-B272-EF24217F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8558-1052-4FFA-9229-A7759661D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0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2BCB7-1F56-92E4-8F53-95C33E7B8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B3C605-1C2A-C7C5-A21C-4D14A9F90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E26FC-7841-0102-031B-C69C0639F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19EF-7966-4A4D-9FE9-0D14B3561BC9}" type="datetime1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10267-9238-9839-A971-3DF5D2824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98061-F7F6-48E3-A06C-3F39FBE42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8558-1052-4FFA-9229-A7759661D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4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E5B75B-538E-8B55-2BF2-4B919C06E8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B05EA7-26DA-AD83-809B-028298BBA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77A10-62DB-4095-36C1-5C3C8EE56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41EF-0F25-45CA-9691-2CF896A35059}" type="datetime1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E6B2D-1A77-AED7-82C6-326EE0055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E6013-C919-ECB6-32BB-B4A2947A4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8558-1052-4FFA-9229-A7759661D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5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683FB-8221-4345-1BEA-01061F24D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DCE14-4B92-CE82-CCBA-04E9F72E8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E3EB7-4AAA-1EAA-0C0B-151CFFFF1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D9C3-74F3-461B-AD87-6A48C9C1995E}" type="datetime1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2603C-F878-D1C7-5117-F5C001345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A7158-C923-E018-14C8-7D06A1CC7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8558-1052-4FFA-9229-A7759661D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5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65FA-36BB-A579-E3D3-9CD7AF835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60901-18D8-25AD-77F1-7A7D572D0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27E51-A6B5-BF5B-FABD-CED17B4F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057F-B220-4295-BAE0-43FA40466292}" type="datetime1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762AF-D485-7B8B-B414-93A654B08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AB0FD-D5DD-A34A-0C98-F799ADCFF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8558-1052-4FFA-9229-A7759661D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2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FAEEC-E14A-A212-6F3E-687ECB58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B9A2D-EA8F-B963-8894-397EDCBC1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AED64-742B-D028-1AC2-A80EF480B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F474B0-3B80-FCF0-AE97-740BCE432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F3E4-7B32-444E-8D20-E3171C8EBCBE}" type="datetime1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D3FC8-C2AA-E4DF-C396-4F6209C83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D803D-69AB-DBDC-D1A5-99EB6A5E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8558-1052-4FFA-9229-A7759661D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16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DE414-F120-E3DD-67CE-C7685E88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9FF82-FABC-24A4-219A-69C5FB1DE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E2C363-25F7-6804-9DA1-2A9607165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635FC2-61FA-8D1B-0958-A3EABDC841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A24612-BD9B-676D-F48D-8D9CFCE6E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CA3C49-2964-EA83-8A79-659B77E09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336D-12C1-4865-B2AF-DFCAF6C73838}" type="datetime1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36A331-9F03-CE17-B317-3D9FA0D64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625D22-F10C-7F20-1A80-0F4A53CF9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8558-1052-4FFA-9229-A7759661D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D4195-A977-8D51-6613-6F4C22D26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BC9066-2AD9-EC06-4AE5-C59F2FFB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A8A5-FBBA-4EA9-B6D8-FD996BC91D33}" type="datetime1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CA6379-29FD-0088-5D91-532FB68E6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DBD598-6DEB-0C3B-D59D-293F29FB3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8558-1052-4FFA-9229-A7759661D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2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6FDC33-EBFF-46AB-6633-CFF88CA5E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697E-8AEF-4688-8EEA-E68AE749E8AD}" type="datetime1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A12111-7A0D-7E21-694C-91D2324C0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1481-7059-BF69-EE80-0129AAB4F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8558-1052-4FFA-9229-A7759661D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18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1665B-DF83-F4E6-7117-808F1EE4B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5D65B-38C1-C5F4-9CB8-7F09B9CEA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8B4276-B1CD-F3F1-93A7-C0DEF6C1E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309FB-2F7C-5502-BD09-3A2B3358B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03BC-12F7-40FA-BE27-DB43CE6642DF}" type="datetime1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710C9-CEBB-625E-CA7A-D126395F1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2E542-E08A-34E0-FEA7-E88809A5F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8558-1052-4FFA-9229-A7759661D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1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A7465-1289-5D1D-6A87-57AB19F4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846EB0-9D14-C415-16C3-A35038E2B8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E3DA7-47F2-47C9-3C09-1BB60EF82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FAC32-611A-819E-5743-1D324DA0F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5250-3FF0-42AA-8CED-C967A1C9008D}" type="datetime1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71132-A969-2679-37E9-D37C09683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CEFAC-6003-53A6-46D9-87EC55E11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8558-1052-4FFA-9229-A7759661D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2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64B606-C365-780D-B591-D7F95EA95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5F79B-4C40-7204-728D-7D9F4EA6B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538C0-BC97-D24A-90AC-7B4298B4C8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F4DCD-1725-4503-90FE-E2FC68D8AB09}" type="datetime1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3485D-0011-E055-BC51-F4CC77D53D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856DB-088C-D636-6703-2E6FDCF9F8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48558-1052-4FFA-9229-A7759661D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3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ar on the road&#10;&#10;Description automatically generated">
            <a:extLst>
              <a:ext uri="{FF2B5EF4-FFF2-40B4-BE49-F238E27FC236}">
                <a16:creationId xmlns:a16="http://schemas.microsoft.com/office/drawing/2014/main" id="{0EDD344C-807D-525B-04DC-053E7B4D74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5" t="9091" r="25180"/>
          <a:stretch/>
        </p:blipFill>
        <p:spPr>
          <a:xfrm>
            <a:off x="3666478" y="10"/>
            <a:ext cx="8525522" cy="685799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D24A1C-3037-5EA2-E39D-C8CF3BE901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2901" y="1250507"/>
            <a:ext cx="4593879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/>
              <a:t>Moraga Rd-Campolindo Dr </a:t>
            </a:r>
            <a:br>
              <a:rPr lang="en-US" sz="3200" b="1" dirty="0"/>
            </a:br>
            <a:r>
              <a:rPr lang="en-US" sz="3200" b="1" dirty="0"/>
              <a:t>Traffic Safety Study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F3E628-83BC-39DE-1615-396F4CD7F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093" y="2718054"/>
            <a:ext cx="4511807" cy="376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700" dirty="0"/>
              <a:t> </a:t>
            </a:r>
            <a:r>
              <a:rPr lang="en-US" sz="2000" dirty="0"/>
              <a:t>Shawn Knapp, P.E</a:t>
            </a:r>
          </a:p>
          <a:p>
            <a:pPr algn="l"/>
            <a:r>
              <a:rPr lang="en-US" sz="2000" dirty="0"/>
              <a:t>       Public Works Director/ Town Engineer</a:t>
            </a:r>
          </a:p>
          <a:p>
            <a:pPr algn="l"/>
            <a:r>
              <a:rPr lang="en-US" sz="2000" dirty="0"/>
              <a:t>       Office Phone:925-888-7027</a:t>
            </a:r>
          </a:p>
          <a:p>
            <a:pPr algn="l"/>
            <a:r>
              <a:rPr lang="en-US" sz="2000" dirty="0"/>
              <a:t>       Email: sknapp@moraga.ca.us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Yao Miao, Assistant Engineer</a:t>
            </a:r>
          </a:p>
          <a:p>
            <a:pPr algn="l"/>
            <a:r>
              <a:rPr lang="en-US" sz="2000" dirty="0"/>
              <a:t>      Office Phone:925-888-7028</a:t>
            </a:r>
          </a:p>
          <a:p>
            <a:pPr algn="l"/>
            <a:r>
              <a:rPr lang="en-US" sz="2000" dirty="0"/>
              <a:t>      Email: ymiao@moraga.ca.us</a:t>
            </a:r>
          </a:p>
        </p:txBody>
      </p:sp>
      <p:pic>
        <p:nvPicPr>
          <p:cNvPr id="4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854DF911-9805-F81C-6C74-F279A26C77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" b="2"/>
          <a:stretch/>
        </p:blipFill>
        <p:spPr>
          <a:xfrm>
            <a:off x="279700" y="263838"/>
            <a:ext cx="986669" cy="986669"/>
          </a:xfrm>
          <a:custGeom>
            <a:avLst/>
            <a:gdLst/>
            <a:ahLst/>
            <a:cxnLst/>
            <a:rect l="l" t="t" r="r" b="b"/>
            <a:pathLst>
              <a:path w="2283868" h="2283868">
                <a:moveTo>
                  <a:pt x="1141934" y="0"/>
                </a:moveTo>
                <a:cubicBezTo>
                  <a:pt x="1772607" y="0"/>
                  <a:pt x="2283868" y="511261"/>
                  <a:pt x="2283868" y="1141934"/>
                </a:cubicBezTo>
                <a:cubicBezTo>
                  <a:pt x="2283868" y="1772607"/>
                  <a:pt x="1772607" y="2283868"/>
                  <a:pt x="1141934" y="2283868"/>
                </a:cubicBezTo>
                <a:cubicBezTo>
                  <a:pt x="511261" y="2283868"/>
                  <a:pt x="0" y="1772607"/>
                  <a:pt x="0" y="1141934"/>
                </a:cubicBezTo>
                <a:cubicBezTo>
                  <a:pt x="0" y="511261"/>
                  <a:pt x="511261" y="0"/>
                  <a:pt x="1141934" y="0"/>
                </a:cubicBezTo>
                <a:close/>
              </a:path>
            </a:pathLst>
          </a:cu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D5A05B2-C82D-2A3F-E436-A6CDC44B5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Page</a:t>
            </a:r>
            <a:fld id="{E0C48558-1052-4FFA-9229-A7759661D344}" type="slidenum">
              <a:rPr lang="en-US" b="1" smtClean="0">
                <a:solidFill>
                  <a:srgbClr val="C00000"/>
                </a:solidFill>
              </a:rPr>
              <a:t>1</a:t>
            </a:fld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80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D41CF8-5232-42BC-8D05-AFEDE2153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1256"/>
            <a:ext cx="12192000" cy="686925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49237091-E62C-4878-AA4C-0B9995AD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group of people crossing a street&#10;&#10;Description automatically generated">
            <a:extLst>
              <a:ext uri="{FF2B5EF4-FFF2-40B4-BE49-F238E27FC236}">
                <a16:creationId xmlns:a16="http://schemas.microsoft.com/office/drawing/2014/main" id="{82DD3E08-F055-AEAF-6F19-DF7907ADB9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88" y="2236788"/>
            <a:ext cx="4903788" cy="3544888"/>
          </a:xfrm>
        </p:spPr>
      </p:pic>
      <p:pic>
        <p:nvPicPr>
          <p:cNvPr id="8" name="Content Placeholder 7" descr="A person crossing a street&#10;&#10;Description automatically generated">
            <a:extLst>
              <a:ext uri="{FF2B5EF4-FFF2-40B4-BE49-F238E27FC236}">
                <a16:creationId xmlns:a16="http://schemas.microsoft.com/office/drawing/2014/main" id="{141636CE-399D-14A5-8E72-2A60BB0273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0" y="2236788"/>
            <a:ext cx="4903788" cy="354488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89D4BD-8073-2773-9AE0-5A4DB55B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Quick Build Striping Samples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2BD811-5460-CB8C-EF2B-5CFF54BEA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Page </a:t>
            </a:r>
            <a:fld id="{E0C48558-1052-4FFA-9229-A7759661D344}" type="slidenum">
              <a:rPr lang="en-US" b="1" smtClean="0">
                <a:solidFill>
                  <a:srgbClr val="C00000"/>
                </a:solidFill>
              </a:rPr>
              <a:t>10</a:t>
            </a:fld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38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D41CF8-5232-42BC-8D05-AFEDE2153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1256"/>
            <a:ext cx="12192000" cy="686925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49237091-E62C-4878-AA4C-0B9995AD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crosswalk with cars and people crossing the street&#10;&#10;Description automatically generated">
            <a:extLst>
              <a:ext uri="{FF2B5EF4-FFF2-40B4-BE49-F238E27FC236}">
                <a16:creationId xmlns:a16="http://schemas.microsoft.com/office/drawing/2014/main" id="{B5F72C20-2B6E-7F83-66B9-A1D3D86F76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88" y="2286000"/>
            <a:ext cx="4938712" cy="3405673"/>
          </a:xfrm>
        </p:spPr>
      </p:pic>
      <p:pic>
        <p:nvPicPr>
          <p:cNvPr id="8" name="Content Placeholder 7" descr="A car on the street&#10;&#10;Description automatically generated">
            <a:extLst>
              <a:ext uri="{FF2B5EF4-FFF2-40B4-BE49-F238E27FC236}">
                <a16:creationId xmlns:a16="http://schemas.microsoft.com/office/drawing/2014/main" id="{EA5D0FF9-A710-C468-4D28-4E6A6D1B24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196" y="2286000"/>
            <a:ext cx="4845342" cy="340567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20A9F3-54BF-DD2E-0FDC-43E1CD867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Quick Build Striping Samples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79A0D2-AD0E-1014-EF84-68F72A1BB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Page </a:t>
            </a:r>
            <a:fld id="{E0C48558-1052-4FFA-9229-A7759661D344}" type="slidenum">
              <a:rPr lang="en-US" b="1" smtClean="0">
                <a:solidFill>
                  <a:srgbClr val="C00000"/>
                </a:solidFill>
              </a:rPr>
              <a:t>11</a:t>
            </a:fld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06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5476EB-9219-861B-24D6-0E1F4ECE3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19314"/>
            <a:ext cx="9477377" cy="103051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Campolindo Drive Crosswalks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Conceptual Plan- Alternate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AB1620-ABCB-6DB0-8D6B-299F5AE8A978}"/>
              </a:ext>
            </a:extLst>
          </p:cNvPr>
          <p:cNvSpPr txBox="1"/>
          <p:nvPr/>
        </p:nvSpPr>
        <p:spPr>
          <a:xfrm>
            <a:off x="14285" y="5513033"/>
            <a:ext cx="12177715" cy="1206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900" dirty="0"/>
              <a:t>-New ADA Curb Ramps   -High Visibility Crosswalks  -Red curb for No Parking  -Curb Extension Striping with Plastic Bollards</a:t>
            </a:r>
          </a:p>
        </p:txBody>
      </p:sp>
      <p:pic>
        <p:nvPicPr>
          <p:cNvPr id="8" name="Content Placeholder 7" descr="A road with a pool and palm trees&#10;&#10;Description automatically generated">
            <a:extLst>
              <a:ext uri="{FF2B5EF4-FFF2-40B4-BE49-F238E27FC236}">
                <a16:creationId xmlns:a16="http://schemas.microsoft.com/office/drawing/2014/main" id="{427A86A8-D9D9-050B-B2F5-48CEF68BA2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" y="1614767"/>
            <a:ext cx="12192000" cy="3643149"/>
          </a:xfrm>
        </p:spPr>
      </p:pic>
      <p:pic>
        <p:nvPicPr>
          <p:cNvPr id="10" name="Picture 9" descr="A diagram of a staircase&#10;&#10;Description automatically generated">
            <a:extLst>
              <a:ext uri="{FF2B5EF4-FFF2-40B4-BE49-F238E27FC236}">
                <a16:creationId xmlns:a16="http://schemas.microsoft.com/office/drawing/2014/main" id="{16D1E696-3024-A6F7-E177-5591362A1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013" y="1600084"/>
            <a:ext cx="1999272" cy="1680239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F798531-CAFE-BC83-F2AB-FE4AC3A0F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Page </a:t>
            </a:r>
            <a:fld id="{E0C48558-1052-4FFA-9229-A7759661D344}" type="slidenum">
              <a:rPr lang="en-US" b="1" smtClean="0">
                <a:solidFill>
                  <a:srgbClr val="C00000"/>
                </a:solidFill>
              </a:rPr>
              <a:t>12</a:t>
            </a:fld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2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7B97B729-FFF4-B964-C3DC-D45AD9C1A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37" y="152268"/>
            <a:ext cx="994424" cy="99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14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AD27F3-5F3D-93DD-F316-F00380C04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9" y="707754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53516-B4AE-131C-DD73-187A6616C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Moraga Road &amp; Campolindo Drive Traffic Safety Study</a:t>
            </a:r>
          </a:p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r>
              <a:rPr lang="en-US" sz="3600" b="1" dirty="0"/>
              <a:t>Questions and Concerns?</a:t>
            </a:r>
          </a:p>
        </p:txBody>
      </p:sp>
      <p:pic>
        <p:nvPicPr>
          <p:cNvPr id="4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A6B3FD53-32EC-2E29-7740-2AFD4F18B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7" y="152268"/>
            <a:ext cx="994424" cy="99442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961211-2C50-0DB5-B57D-CE450708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Page </a:t>
            </a:r>
            <a:fld id="{E0C48558-1052-4FFA-9229-A7759661D344}" type="slidenum">
              <a:rPr lang="en-US" b="1" smtClean="0">
                <a:solidFill>
                  <a:srgbClr val="C00000"/>
                </a:solidFill>
              </a:rPr>
              <a:t>13</a:t>
            </a:fld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296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75F352-ECC2-4148-BEB5-4A7A4BF18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4" y="66583"/>
            <a:ext cx="6674289" cy="73684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Traffic Safety Concerns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7FBE28-E5E4-7D25-54C6-D32A237C5907}"/>
              </a:ext>
            </a:extLst>
          </p:cNvPr>
          <p:cNvSpPr txBox="1"/>
          <p:nvPr/>
        </p:nvSpPr>
        <p:spPr>
          <a:xfrm>
            <a:off x="5354954" y="1597980"/>
            <a:ext cx="6674289" cy="46252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operation of flashing beacon is not coordinated with adjacent traffic signals on Woodford Dr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Egress issue in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orte Santa Clara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during school drop-off and pick-up hours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Sight obstruction when pedestrians across Campolindo Dr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Future traffic impacts from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Palos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Colorados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subdivision development</a:t>
            </a:r>
            <a:endParaRPr lang="en-US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 dirty="0"/>
          </a:p>
        </p:txBody>
      </p:sp>
      <p:pic>
        <p:nvPicPr>
          <p:cNvPr id="5" name="Content Placeholder 4" descr="A map of a neighborhood&#10;&#10;Description automatically generated">
            <a:extLst>
              <a:ext uri="{FF2B5EF4-FFF2-40B4-BE49-F238E27FC236}">
                <a16:creationId xmlns:a16="http://schemas.microsoft.com/office/drawing/2014/main" id="{9A1A8E70-5791-CF78-6001-71212A45A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BC97C-1E86-BCE4-4B02-50CA86457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Page </a:t>
            </a:r>
            <a:fld id="{E0C48558-1052-4FFA-9229-A7759661D344}" type="slidenum">
              <a:rPr lang="en-US" b="1" smtClean="0">
                <a:solidFill>
                  <a:srgbClr val="C00000"/>
                </a:solidFill>
              </a:rPr>
              <a:t>2</a:t>
            </a:fld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A8EE3445-CAD3-ADF2-1499-61DC1D86C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37" y="152268"/>
            <a:ext cx="994424" cy="99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65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9EDAA6-5524-4B61-512A-7B0C832B0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317" y="405685"/>
            <a:ext cx="5464968" cy="1559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dirty="0"/>
              <a:t>Goals for Traffic Safety on Campolindo Dr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47F202-C40A-A519-646A-6D82ED04C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0428" y="2691684"/>
            <a:ext cx="5627826" cy="3496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14300" algn="l"/>
            <a:endParaRPr lang="en-US" sz="20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Reduce Congestion on Campolindo Drive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Improve 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raffic Safety on Calle La Mesa and Paseo Del Rio Crosswalks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Mitigate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uture Traffic Impacts from Palos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Colorados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ubdivision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evelopment 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4" descr="A car parked in a parking lot&#10;&#10;Description automatically generated">
            <a:extLst>
              <a:ext uri="{FF2B5EF4-FFF2-40B4-BE49-F238E27FC236}">
                <a16:creationId xmlns:a16="http://schemas.microsoft.com/office/drawing/2014/main" id="{CB4A9C15-1645-8FCE-5871-FC44D48FD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6076684" cy="685800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3CF36-7243-28A9-8895-01514449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Page </a:t>
            </a:r>
            <a:fld id="{E0C48558-1052-4FFA-9229-A7759661D344}" type="slidenum">
              <a:rPr lang="en-US" b="1" smtClean="0">
                <a:solidFill>
                  <a:srgbClr val="C00000"/>
                </a:solidFill>
              </a:rPr>
              <a:t>3</a:t>
            </a:fld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47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traffic jam on a road&#10;&#10;Description automatically generated">
            <a:extLst>
              <a:ext uri="{FF2B5EF4-FFF2-40B4-BE49-F238E27FC236}">
                <a16:creationId xmlns:a16="http://schemas.microsoft.com/office/drawing/2014/main" id="{E67010E2-5A3D-4EA2-C197-EBBAC6CD63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" y="1674813"/>
            <a:ext cx="5335588" cy="4392613"/>
          </a:xfrm>
        </p:spPr>
      </p:pic>
      <p:pic>
        <p:nvPicPr>
          <p:cNvPr id="6" name="Content Placeholder 5" descr="A group of cars on a road&#10;&#10;Description automatically generated">
            <a:extLst>
              <a:ext uri="{FF2B5EF4-FFF2-40B4-BE49-F238E27FC236}">
                <a16:creationId xmlns:a16="http://schemas.microsoft.com/office/drawing/2014/main" id="{ECB1B8F3-976A-DB5D-712D-ECD2A62EC5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75" y="1674813"/>
            <a:ext cx="5246688" cy="439261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B7732C-6994-0959-6CF5-79D9EC07F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Moraga </a:t>
            </a:r>
            <a:r>
              <a:rPr lang="en-US" sz="3200" dirty="0">
                <a:solidFill>
                  <a:schemeClr val="bg1"/>
                </a:solidFill>
              </a:rPr>
              <a:t>Rd Congestion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-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Campolindo High After School Pick-Up &amp; Drop-off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014D1B-9AC9-24DC-B169-DE7D9316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Page </a:t>
            </a:r>
            <a:fld id="{E0C48558-1052-4FFA-9229-A7759661D344}" type="slidenum">
              <a:rPr lang="en-US" b="1" smtClean="0">
                <a:solidFill>
                  <a:srgbClr val="C00000"/>
                </a:solidFill>
              </a:rPr>
              <a:t>4</a:t>
            </a:fld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60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7732C-6994-0959-6CF5-79D9EC07F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Moraga </a:t>
            </a:r>
            <a:r>
              <a:rPr lang="en-US" sz="3200" dirty="0">
                <a:solidFill>
                  <a:schemeClr val="bg1"/>
                </a:solidFill>
              </a:rPr>
              <a:t>Rd Congestion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-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Campolindo High After School Pick-Up &amp; Drop-off</a:t>
            </a:r>
          </a:p>
        </p:txBody>
      </p:sp>
      <p:pic>
        <p:nvPicPr>
          <p:cNvPr id="9" name="Content Placeholder 7" descr="A group of cars on a road&#10;&#10;Description automatically generated">
            <a:extLst>
              <a:ext uri="{FF2B5EF4-FFF2-40B4-BE49-F238E27FC236}">
                <a16:creationId xmlns:a16="http://schemas.microsoft.com/office/drawing/2014/main" id="{A5518CB5-3EC7-BBE8-FADB-F0014865F8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2" r="-1" b="9790"/>
          <a:stretch/>
        </p:blipFill>
        <p:spPr>
          <a:xfrm>
            <a:off x="636998" y="1713391"/>
            <a:ext cx="5459002" cy="4192888"/>
          </a:xfrm>
          <a:prstGeom prst="rect">
            <a:avLst/>
          </a:prstGeom>
        </p:spPr>
      </p:pic>
      <p:pic>
        <p:nvPicPr>
          <p:cNvPr id="10" name="Content Placeholder 5" descr="A road with cars and people on it&#10;&#10;Description automatically generated">
            <a:extLst>
              <a:ext uri="{FF2B5EF4-FFF2-40B4-BE49-F238E27FC236}">
                <a16:creationId xmlns:a16="http://schemas.microsoft.com/office/drawing/2014/main" id="{5EE3580D-687E-4C6D-24B2-D4204640DD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98" r="-1" b="2656"/>
          <a:stretch/>
        </p:blipFill>
        <p:spPr>
          <a:xfrm>
            <a:off x="6176865" y="1713391"/>
            <a:ext cx="5378137" cy="4192888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F9186B-27C1-B977-259D-15A712A3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Page </a:t>
            </a:r>
            <a:fld id="{E0C48558-1052-4FFA-9229-A7759661D344}" type="slidenum">
              <a:rPr lang="en-US" b="1" smtClean="0">
                <a:solidFill>
                  <a:srgbClr val="C00000"/>
                </a:solidFill>
              </a:rPr>
              <a:t>5</a:t>
            </a:fld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01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7732C-6994-0959-6CF5-79D9EC07F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98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Corte Santa Clara</a:t>
            </a:r>
            <a:br>
              <a:rPr lang="en-US" sz="320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-Vehicle Backup Blocking Intersection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9" descr="A street with a flag on the side&#10;&#10;Description automatically generated">
            <a:extLst>
              <a:ext uri="{FF2B5EF4-FFF2-40B4-BE49-F238E27FC236}">
                <a16:creationId xmlns:a16="http://schemas.microsoft.com/office/drawing/2014/main" id="{9427E238-DD5D-E381-25A0-C81238DEAD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65" y="1566627"/>
            <a:ext cx="4429525" cy="2538842"/>
          </a:xfrm>
        </p:spPr>
      </p:pic>
      <p:pic>
        <p:nvPicPr>
          <p:cNvPr id="8" name="Content Placeholder 7" descr="A car on the road&#10;&#10;Description automatically generated">
            <a:extLst>
              <a:ext uri="{FF2B5EF4-FFF2-40B4-BE49-F238E27FC236}">
                <a16:creationId xmlns:a16="http://schemas.microsoft.com/office/drawing/2014/main" id="{676884CB-333A-F62D-3219-9DA2A418AF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34" y="1566627"/>
            <a:ext cx="6678000" cy="5260698"/>
          </a:xfrm>
        </p:spPr>
      </p:pic>
      <p:pic>
        <p:nvPicPr>
          <p:cNvPr id="11" name="Picture 10" descr="A yellow sign with black text&#10;&#10;Description automatically generated">
            <a:extLst>
              <a:ext uri="{FF2B5EF4-FFF2-40B4-BE49-F238E27FC236}">
                <a16:creationId xmlns:a16="http://schemas.microsoft.com/office/drawing/2014/main" id="{A9BD361E-3C9C-77F1-7078-24638AC667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221" y="4270291"/>
            <a:ext cx="2185012" cy="171863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F439DF9-BCB9-DCCC-55D9-8C6E8CD5D19A}"/>
              </a:ext>
            </a:extLst>
          </p:cNvPr>
          <p:cNvSpPr txBox="1">
            <a:spLocks/>
          </p:cNvSpPr>
          <p:nvPr/>
        </p:nvSpPr>
        <p:spPr>
          <a:xfrm>
            <a:off x="1477339" y="6003950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Possible Solution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7A8C172-74E4-9B2A-D643-AA1FAEA6F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Page </a:t>
            </a:r>
            <a:fld id="{E0C48558-1052-4FFA-9229-A7759661D344}" type="slidenum">
              <a:rPr lang="en-US" b="1" smtClean="0">
                <a:solidFill>
                  <a:srgbClr val="C00000"/>
                </a:solidFill>
              </a:rPr>
              <a:t>6</a:t>
            </a:fld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669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black truck on a street&#10;&#10;Description automatically generated">
            <a:extLst>
              <a:ext uri="{FF2B5EF4-FFF2-40B4-BE49-F238E27FC236}">
                <a16:creationId xmlns:a16="http://schemas.microsoft.com/office/drawing/2014/main" id="{F6704553-3984-C74B-1A8F-5B3845D03D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8" r="-2" b="34536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8" name="Content Placeholder 7" descr="A road with a ramp&#10;&#10;Description automatically generated with medium confidence">
            <a:extLst>
              <a:ext uri="{FF2B5EF4-FFF2-40B4-BE49-F238E27FC236}">
                <a16:creationId xmlns:a16="http://schemas.microsoft.com/office/drawing/2014/main" id="{08340B4C-3B9A-C414-0D01-F9CC7C9A5F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" r="-2" b="18937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925F4-3A44-274D-7B2D-F7BABC829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Curb Extension Striping </a:t>
            </a:r>
            <a:b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V.S </a:t>
            </a:r>
            <a:b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Physical Bulb-out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7" name="Content Placeholder 11">
            <a:extLst>
              <a:ext uri="{FF2B5EF4-FFF2-40B4-BE49-F238E27FC236}">
                <a16:creationId xmlns:a16="http://schemas.microsoft.com/office/drawing/2014/main" id="{C4A421D3-5C71-74FA-8181-61CC1EC5A8C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98871886"/>
              </p:ext>
            </p:extLst>
          </p:nvPr>
        </p:nvGraphicFramePr>
        <p:xfrm>
          <a:off x="128016" y="2103120"/>
          <a:ext cx="5606959" cy="4073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B9663BB-7F19-0E5F-3C96-0B53C307FD19}"/>
              </a:ext>
            </a:extLst>
          </p:cNvPr>
          <p:cNvSpPr txBox="1"/>
          <p:nvPr/>
        </p:nvSpPr>
        <p:spPr>
          <a:xfrm>
            <a:off x="64008" y="5588215"/>
            <a:ext cx="5606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Curb Extension Striping is more favorable for Quick Implementation!!!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DBF75F-5814-0EF1-9F57-40708EF15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Page </a:t>
            </a:r>
            <a:fld id="{E0C48558-1052-4FFA-9229-A7759661D344}" type="slidenum">
              <a:rPr lang="en-US" b="1" smtClean="0">
                <a:solidFill>
                  <a:srgbClr val="C00000"/>
                </a:solidFill>
              </a:rPr>
              <a:t>7</a:t>
            </a:fld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42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D41CF8-5232-42BC-8D05-AFEDE2153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1256"/>
            <a:ext cx="12192000" cy="686925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49237091-E62C-4878-AA4C-0B9995AD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89D4BD-8073-2773-9AE0-5A4DB55B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Red Curb Marking Samples</a:t>
            </a:r>
          </a:p>
        </p:txBody>
      </p:sp>
      <p:pic>
        <p:nvPicPr>
          <p:cNvPr id="7" name="Content Placeholder 6" descr="A sidewalk with a manhole cover on the side&#10;&#10;Description automatically generated">
            <a:extLst>
              <a:ext uri="{FF2B5EF4-FFF2-40B4-BE49-F238E27FC236}">
                <a16:creationId xmlns:a16="http://schemas.microsoft.com/office/drawing/2014/main" id="{13394110-5B1A-4E90-ABE4-2FDDF2A0AD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10" y="2236788"/>
            <a:ext cx="4998129" cy="3579489"/>
          </a:xfrm>
        </p:spPr>
      </p:pic>
      <p:pic>
        <p:nvPicPr>
          <p:cNvPr id="12" name="Content Placeholder 11" descr="A crosswalk with a red border&#10;&#10;Description automatically generated">
            <a:extLst>
              <a:ext uri="{FF2B5EF4-FFF2-40B4-BE49-F238E27FC236}">
                <a16:creationId xmlns:a16="http://schemas.microsoft.com/office/drawing/2014/main" id="{938E8306-5247-2996-8E76-A328A13132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749" y="2236788"/>
            <a:ext cx="5217109" cy="3579489"/>
          </a:xfr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A0C84CB-E578-2DE1-A995-590B3FEE1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Page </a:t>
            </a:r>
            <a:fld id="{E0C48558-1052-4FFA-9229-A7759661D344}" type="slidenum">
              <a:rPr lang="en-US" b="1" smtClean="0">
                <a:solidFill>
                  <a:srgbClr val="C00000"/>
                </a:solidFill>
              </a:rPr>
              <a:t>8</a:t>
            </a:fld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88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5476EB-9219-861B-24D6-0E1F4ECE3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19314"/>
            <a:ext cx="9477377" cy="103051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Campolindo Drive Crosswalks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Conceptual Plan- Alternate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AB1620-ABCB-6DB0-8D6B-299F5AE8A978}"/>
              </a:ext>
            </a:extLst>
          </p:cNvPr>
          <p:cNvSpPr txBox="1"/>
          <p:nvPr/>
        </p:nvSpPr>
        <p:spPr>
          <a:xfrm>
            <a:off x="167952" y="5334181"/>
            <a:ext cx="11933852" cy="13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900" dirty="0"/>
              <a:t>                 -New ADA Curb Ramps                     -High Visibility Crosswalks                        -Red curb for No Parking  </a:t>
            </a:r>
          </a:p>
        </p:txBody>
      </p:sp>
      <p:pic>
        <p:nvPicPr>
          <p:cNvPr id="7" name="Content Placeholder 6" descr="A aerial view of a pool&#10;&#10;Description automatically generated">
            <a:extLst>
              <a:ext uri="{FF2B5EF4-FFF2-40B4-BE49-F238E27FC236}">
                <a16:creationId xmlns:a16="http://schemas.microsoft.com/office/drawing/2014/main" id="{6825D557-6DDE-1FE9-CB9E-1FADB56264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" y="1575461"/>
            <a:ext cx="12177713" cy="3630049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D84F14-BAF7-6EBC-838D-674735E3D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Page </a:t>
            </a:r>
            <a:fld id="{E0C48558-1052-4FFA-9229-A7759661D344}" type="slidenum">
              <a:rPr lang="en-US" b="1" smtClean="0">
                <a:solidFill>
                  <a:srgbClr val="C00000"/>
                </a:solidFill>
              </a:rPr>
              <a:t>9</a:t>
            </a:fld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9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FF36273D-F002-6D44-EE66-8D5069028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37" y="152268"/>
            <a:ext cx="994424" cy="99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61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316</Words>
  <Application>Microsoft Office PowerPoint</Application>
  <PresentationFormat>Widescreen</PresentationFormat>
  <Paragraphs>72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Times New Roman</vt:lpstr>
      <vt:lpstr>Office Theme</vt:lpstr>
      <vt:lpstr>Moraga Rd-Campolindo Dr  Traffic Safety Study</vt:lpstr>
      <vt:lpstr>Existing Traffic Safety Concerns</vt:lpstr>
      <vt:lpstr>Goals for Traffic Safety on Campolindo Dr</vt:lpstr>
      <vt:lpstr>Moraga Rd Congestion -Campolindo High After School Pick-Up &amp; Drop-off</vt:lpstr>
      <vt:lpstr>Moraga Rd Congestion -Campolindo High After School Pick-Up &amp; Drop-off</vt:lpstr>
      <vt:lpstr>Corte Santa Clara  -Vehicle Backup Blocking Intersection</vt:lpstr>
      <vt:lpstr>Curb Extension Striping  V.S  Physical Bulb-out</vt:lpstr>
      <vt:lpstr>Red Curb Marking Samples</vt:lpstr>
      <vt:lpstr>Campolindo Drive Crosswalks  Conceptual Plan- Alternate 1</vt:lpstr>
      <vt:lpstr>Quick Build Striping Samples</vt:lpstr>
      <vt:lpstr>Quick Build Striping Samples</vt:lpstr>
      <vt:lpstr>Campolindo Drive Crosswalks  Conceptual Plan- Alternate 2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Campolindo Crosswalk Implementation</dc:title>
  <dc:creator>Yao Miao</dc:creator>
  <cp:lastModifiedBy>Yao Miao</cp:lastModifiedBy>
  <cp:revision>32</cp:revision>
  <cp:lastPrinted>2024-04-10T00:53:16Z</cp:lastPrinted>
  <dcterms:created xsi:type="dcterms:W3CDTF">2024-02-29T21:30:52Z</dcterms:created>
  <dcterms:modified xsi:type="dcterms:W3CDTF">2024-04-10T16:58:55Z</dcterms:modified>
</cp:coreProperties>
</file>